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85" r:id="rId2"/>
    <p:sldId id="472" r:id="rId3"/>
    <p:sldId id="473" r:id="rId4"/>
    <p:sldId id="486" r:id="rId5"/>
    <p:sldId id="487" r:id="rId6"/>
    <p:sldId id="488" r:id="rId7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35CBF8-4383-4069-B0F7-388CC2F257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(257)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36D0007-0E87-4DB0-8442-2D7F7810112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5/5/2021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0E61A7D-6F0B-42CD-92AA-EBA00665C5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B904F7-7E46-4FED-8E97-6F3FA26D5C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F07A51-B0CC-4FF4-B7AC-97D3BC2ACFF5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202151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/>
              <a:t>Class – The Life Of Christ (257)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5/5/2021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402EF28-B434-4390-8608-377C7ADF87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0057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395396-3E20-41E1-96D8-CC01158FFDB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8E0EEC-E9DE-4495-A26B-519EB490E90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5/5/2021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8E2E90-48F0-4E91-8CA7-5FF22C87314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75E43578-A073-47F2-AA63-8F16FB18CF8B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The Life Of Christ (257)</a:t>
            </a:r>
          </a:p>
        </p:txBody>
      </p:sp>
    </p:spTree>
    <p:extLst>
      <p:ext uri="{BB962C8B-B14F-4D97-AF65-F5344CB8AC3E}">
        <p14:creationId xmlns:p14="http://schemas.microsoft.com/office/powerpoint/2010/main" val="2425692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36346" y="1397986"/>
            <a:ext cx="6270922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4" y="4475032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665756" y="726892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5" name="L-Shape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61"/>
            <a:ext cx="2364232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3072195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1" y="2340864"/>
            <a:ext cx="3332988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25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1" y="3305216"/>
            <a:ext cx="3332988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6293741" y="1873025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0" name="L-Shape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6114726" y="1752329"/>
            <a:ext cx="2364232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962246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40485520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AFD1631-6749-4027-9415-B72D163BBD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170355" y="2297695"/>
            <a:ext cx="6803294" cy="2767600"/>
          </a:xfrm>
        </p:spPr>
        <p:txBody>
          <a:bodyPr anchor="ctr"/>
          <a:lstStyle>
            <a:lvl1pPr marL="0" indent="0" algn="ctr">
              <a:buNone/>
              <a:defRPr sz="4500"/>
            </a:lvl1pPr>
          </a:lstStyle>
          <a:p>
            <a:pPr lvl="0"/>
            <a:r>
              <a:rPr lang="en-US" noProof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30646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5021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Second Option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L-Shape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652568" y="709300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9" name="Rectangle 8" title="Side bar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4267179" y="1981175"/>
            <a:ext cx="609651" cy="9144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48485" y="1151805"/>
            <a:ext cx="7128364" cy="3007447"/>
          </a:xfrm>
        </p:spPr>
        <p:txBody>
          <a:bodyPr anchor="ctr" anchorCtr="0">
            <a:noAutofit/>
          </a:bodyPr>
          <a:lstStyle>
            <a:lvl1pPr algn="ctr">
              <a:defRPr sz="4950" cap="none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8485" y="4897062"/>
            <a:ext cx="7128364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725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5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1" name="L-Shape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6412433" y="1820273"/>
            <a:ext cx="2079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564645" y="609652"/>
            <a:ext cx="2364232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6214740" y="1685653"/>
            <a:ext cx="2364232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47770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28700" y="685800"/>
            <a:ext cx="7200900" cy="720213"/>
          </a:xfrm>
        </p:spPr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1484677"/>
            <a:ext cx="7200900" cy="4382729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098756" y="1445344"/>
            <a:ext cx="7101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29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 and Picture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5280149" y="564425"/>
            <a:ext cx="3267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321" y="670570"/>
            <a:ext cx="3113484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Content Placeholder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60473" y="5188236"/>
            <a:ext cx="3643844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anchor="ctr" anchorCtr="0"/>
          <a:lstStyle>
            <a:lvl1pPr marL="0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1pPr>
            <a:lvl2pPr marL="397764" indent="0" algn="ctr">
              <a:buNone/>
              <a:defRPr sz="1350">
                <a:solidFill>
                  <a:schemeClr val="tx2">
                    <a:lumMod val="50000"/>
                  </a:schemeClr>
                </a:solidFill>
              </a:defRPr>
            </a:lvl2pPr>
            <a:lvl3pPr marL="7406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3pPr>
            <a:lvl4pPr marL="1083564" indent="0" algn="ctr">
              <a:buNone/>
              <a:defRPr sz="1200">
                <a:solidFill>
                  <a:schemeClr val="tx2">
                    <a:lumMod val="50000"/>
                  </a:schemeClr>
                </a:solidFill>
              </a:defRPr>
            </a:lvl4pPr>
            <a:lvl5pPr marL="1426464" indent="0" algn="ctr">
              <a:buNone/>
              <a:defRPr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1571940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4936292" y="404614"/>
            <a:ext cx="3893382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Rectangle 7" title="Background Shape"/>
          <p:cNvSpPr/>
          <p:nvPr/>
        </p:nvSpPr>
        <p:spPr>
          <a:xfrm>
            <a:off x="0" y="376"/>
            <a:ext cx="4572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 bwMode="white">
          <a:xfrm>
            <a:off x="439685" y="400665"/>
            <a:ext cx="3643845" cy="1428136"/>
          </a:xfrm>
        </p:spPr>
        <p:txBody>
          <a:bodyPr anchor="ctr" anchorCtr="0">
            <a:no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9685" y="2113935"/>
            <a:ext cx="3643845" cy="4247186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75"/>
              </a:spcAft>
              <a:buFont typeface="Arial" panose="020B0604020202020204" pitchFamily="34" charset="0"/>
              <a:buChar char="•"/>
              <a:defRPr sz="1350">
                <a:solidFill>
                  <a:schemeClr val="bg1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39684" y="6443554"/>
            <a:ext cx="993242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19037" y="6453386"/>
            <a:ext cx="1964497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40954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518000" y="0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387700" y="335058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3" name="L-Shape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3814288" y="33030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4" name="L-Shape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392117" y="1476936"/>
            <a:ext cx="3024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5" name="L-Shape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3811331" y="1482010"/>
            <a:ext cx="308197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1521" y="518483"/>
            <a:ext cx="3682796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35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35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2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2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05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>
              <a:buNone/>
            </a:pPr>
            <a:r>
              <a:rPr lang="en-US" noProof="0"/>
              <a:t>Click to edit Master text styles</a:t>
            </a:r>
          </a:p>
          <a:p>
            <a:pPr marL="0" lvl="1" indent="0" algn="ctr">
              <a:buNone/>
            </a:pPr>
            <a:r>
              <a:rPr lang="en-US" noProof="0"/>
              <a:t>Second level</a:t>
            </a:r>
          </a:p>
          <a:p>
            <a:pPr marL="0" lvl="2" indent="0" algn="ctr">
              <a:buNone/>
            </a:pPr>
            <a:r>
              <a:rPr lang="en-US" noProof="0"/>
              <a:t>Third level</a:t>
            </a:r>
          </a:p>
          <a:p>
            <a:pPr marL="0" lvl="3" indent="0" algn="ctr">
              <a:buNone/>
            </a:pPr>
            <a:r>
              <a:rPr lang="en-US" noProof="0"/>
              <a:t>Fourth level</a:t>
            </a:r>
          </a:p>
          <a:p>
            <a:pPr marL="0" lvl="4" indent="0" algn="ctr">
              <a:buNone/>
            </a:pPr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776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, TItl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380696" y="5289755"/>
            <a:ext cx="3952537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accent3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95"/>
            <a:ext cx="3952537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04684" y="668604"/>
            <a:ext cx="3484988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7706" y="5352418"/>
            <a:ext cx="3861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anchor="ctr" anchorCtr="0"/>
          <a:lstStyle>
            <a:lvl1pPr marL="0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1pPr>
            <a:lvl2pPr marL="397764" indent="0" algn="ctr">
              <a:buFont typeface="Arial" panose="020B0604020202020204" pitchFamily="34" charset="0"/>
              <a:buNone/>
              <a:defRPr sz="1350">
                <a:solidFill>
                  <a:schemeClr val="accent3"/>
                </a:solidFill>
              </a:defRPr>
            </a:lvl2pPr>
            <a:lvl3pPr marL="7406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3pPr>
            <a:lvl4pPr marL="1083564" indent="0" algn="ctr">
              <a:buFont typeface="Arial" panose="020B0604020202020204" pitchFamily="34" charset="0"/>
              <a:buNone/>
              <a:defRPr sz="1200">
                <a:solidFill>
                  <a:schemeClr val="accent3"/>
                </a:solidFill>
              </a:defRPr>
            </a:lvl4pPr>
            <a:lvl5pPr marL="1426464" indent="0" algn="ctr">
              <a:buFont typeface="Arial" panose="020B0604020202020204" pitchFamily="34" charset="0"/>
              <a:buNone/>
              <a:defRPr sz="105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3843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-1" y="376"/>
            <a:ext cx="4676174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380696" y="409286"/>
            <a:ext cx="3952537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198082" y="477366"/>
            <a:ext cx="3483000" cy="1341602"/>
          </a:xfrm>
        </p:spPr>
        <p:txBody>
          <a:bodyPr anchor="ctr" anchorCtr="0">
            <a:normAutofit/>
          </a:bodyPr>
          <a:lstStyle>
            <a:lvl1pPr algn="ctr">
              <a:lnSpc>
                <a:spcPct val="84000"/>
              </a:lnSpc>
              <a:defRPr sz="3600" baseline="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98086" y="1966453"/>
            <a:ext cx="3483001" cy="4388615"/>
          </a:xfrm>
        </p:spPr>
        <p:txBody>
          <a:bodyPr/>
          <a:lstStyle>
            <a:lvl1pPr marL="214313" indent="-21431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350">
                <a:solidFill>
                  <a:schemeClr val="tx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0693" y="6453386"/>
            <a:ext cx="903429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pPr/>
              <a:t>5/10/2021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52974" y="6453386"/>
            <a:ext cx="1780256" cy="40461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7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4676173" y="-376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L-Shape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34330" y="372080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3" name="L-Shape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8293831" y="5819534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4687" y="668604"/>
            <a:ext cx="3484988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anchor="ctr">
            <a:noAutofit/>
          </a:bodyPr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0" name="L-Shape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8265988" y="361505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5149075" y="5819533"/>
            <a:ext cx="469478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>
              <a:solidFill>
                <a:schemeClr val="tx2"/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5338917" y="1789472"/>
            <a:ext cx="3213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5277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3769" y="1301369"/>
            <a:ext cx="7209728" cy="2852737"/>
          </a:xfrm>
        </p:spPr>
        <p:txBody>
          <a:bodyPr anchor="b">
            <a:normAutofit/>
          </a:bodyPr>
          <a:lstStyle>
            <a:lvl1pPr algn="r">
              <a:defRPr sz="5400" cap="none" baseline="0">
                <a:solidFill>
                  <a:schemeClr val="tx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5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8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L-Shape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6399245" y="1820276"/>
            <a:ext cx="2079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  <p:sp>
        <p:nvSpPr>
          <p:cNvPr id="8" name="L-Shape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6214740" y="1685657"/>
            <a:ext cx="2364232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noProof="0" dirty="0"/>
          </a:p>
        </p:txBody>
      </p:sp>
    </p:spTree>
    <p:extLst>
      <p:ext uri="{BB962C8B-B14F-4D97-AF65-F5344CB8AC3E}">
        <p14:creationId xmlns:p14="http://schemas.microsoft.com/office/powerpoint/2010/main" val="22025213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1" y="2286002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4" y="2286002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 dirty="0"/>
              <a:t>Add a footer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1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Side bar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466571" y="0"/>
            <a:ext cx="108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fld id="{3B77EF04-6424-4B70-94D1-FC932CBBDD9B}" type="datetimeFigureOut">
              <a:rPr lang="en-US" noProof="0" smtClean="0"/>
              <a:t>5/10/2021</a:t>
            </a:fld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7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/>
                </a:solidFill>
              </a:defRPr>
            </a:lvl1pPr>
          </a:lstStyle>
          <a:p>
            <a:r>
              <a:rPr lang="en-US" noProof="0" dirty="0"/>
              <a:t>Add a footer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4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/>
                </a:solidFill>
              </a:defRPr>
            </a:lvl1pPr>
          </a:lstStyle>
          <a:p>
            <a:fld id="{B38049E5-7B53-4E85-8972-7D6C4BCE5BB9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358571" y="376"/>
            <a:ext cx="108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78093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33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lnSpc>
          <a:spcPct val="94000"/>
        </a:lnSpc>
        <a:spcBef>
          <a:spcPts val="750"/>
        </a:spcBef>
        <a:spcAft>
          <a:spcPts val="15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6549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9978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340739" indent="-257175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5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1640777" indent="-214313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Arial" panose="020B0604020202020204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0574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2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4003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–"/>
        <a:defRPr sz="105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086100" indent="-288036" algn="l" defTabSz="685800" rtl="0" eaLnBrk="1" latinLnBrk="0" hangingPunct="1">
        <a:lnSpc>
          <a:spcPct val="94000"/>
        </a:lnSpc>
        <a:spcBef>
          <a:spcPts val="375"/>
        </a:spcBef>
        <a:spcAft>
          <a:spcPts val="150"/>
        </a:spcAft>
        <a:buFont typeface="Franklin Gothic Book" panose="020B0503020102020204" pitchFamily="34" charset="0"/>
        <a:buChar char="■"/>
        <a:defRPr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 userDrawn="1">
          <p15:clr>
            <a:srgbClr val="F26B43"/>
          </p15:clr>
        </p15:guide>
        <p15:guide id="4" orient="horz" pos="1440" userDrawn="1">
          <p15:clr>
            <a:srgbClr val="F26B43"/>
          </p15:clr>
        </p15:guide>
        <p15:guide id="6" orient="horz" pos="3696" userDrawn="1">
          <p15:clr>
            <a:srgbClr val="F26B43"/>
          </p15:clr>
        </p15:guide>
        <p15:guide id="7" orient="horz" pos="432" userDrawn="1">
          <p15:clr>
            <a:srgbClr val="F26B43"/>
          </p15:clr>
        </p15:guide>
        <p15:guide id="8" orient="horz" pos="1512" userDrawn="1">
          <p15:clr>
            <a:srgbClr val="F26B43"/>
          </p15:clr>
        </p15:guide>
        <p15:guide id="9" pos="1640" userDrawn="1">
          <p15:clr>
            <a:srgbClr val="F26B43"/>
          </p15:clr>
        </p15:guide>
        <p15:guide id="10" pos="222" userDrawn="1">
          <p15:clr>
            <a:srgbClr val="F26B43"/>
          </p15:clr>
        </p15:guide>
        <p15:guide id="11" pos="20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8485" y="1592449"/>
            <a:ext cx="7128364" cy="2126159"/>
          </a:xfrm>
        </p:spPr>
        <p:txBody>
          <a:bodyPr>
            <a:spAutoFit/>
          </a:bodyPr>
          <a:lstStyle/>
          <a:p>
            <a:r>
              <a:rPr lang="en-US" dirty="0"/>
              <a:t>Lesson 14:</a:t>
            </a:r>
            <a:br>
              <a:rPr lang="en-US" dirty="0"/>
            </a:br>
            <a:r>
              <a:rPr lang="en-US" dirty="0"/>
              <a:t>Further Activities in Jerusalem and Judea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8484" y="4676776"/>
            <a:ext cx="7128364" cy="1098699"/>
          </a:xfrm>
        </p:spPr>
        <p:txBody>
          <a:bodyPr>
            <a:spAutoFit/>
          </a:bodyPr>
          <a:lstStyle/>
          <a:p>
            <a:r>
              <a:rPr lang="en-US" sz="2000" dirty="0"/>
              <a:t>The Mission and Return of the Seventy (Luke 10:1-24)</a:t>
            </a:r>
          </a:p>
          <a:p>
            <a:endParaRPr lang="en-US" sz="2000" dirty="0"/>
          </a:p>
          <a:p>
            <a:r>
              <a:rPr lang="en-US" sz="2000" dirty="0"/>
              <a:t>May 5, 2021</a:t>
            </a:r>
          </a:p>
        </p:txBody>
      </p:sp>
    </p:spTree>
    <p:extLst>
      <p:ext uri="{BB962C8B-B14F-4D97-AF65-F5344CB8AC3E}">
        <p14:creationId xmlns:p14="http://schemas.microsoft.com/office/powerpoint/2010/main" val="3311763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93287-6B5E-4F40-A1C7-07C5AEEEE7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484674"/>
            <a:ext cx="8448675" cy="6255430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</a:rPr>
              <a:t>Luke 10:21-22, </a:t>
            </a:r>
            <a:r>
              <a:rPr lang="en-US" sz="2000" i="1" dirty="0">
                <a:solidFill>
                  <a:schemeClr val="tx1"/>
                </a:solidFill>
              </a:rPr>
              <a:t>“</a:t>
            </a:r>
            <a:r>
              <a:rPr lang="en-US" sz="2000" b="1" i="1" u="sng" dirty="0">
                <a:solidFill>
                  <a:schemeClr val="tx1"/>
                </a:solidFill>
              </a:rPr>
              <a:t>In that same hour</a:t>
            </a: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he </a:t>
            </a:r>
            <a:r>
              <a:rPr lang="en-US" sz="2400" b="1" i="1" dirty="0">
                <a:solidFill>
                  <a:schemeClr val="tx1"/>
                </a:solidFill>
              </a:rPr>
              <a:t>rejoiced</a:t>
            </a:r>
            <a:r>
              <a:rPr lang="en-US" sz="2000" i="1" dirty="0">
                <a:solidFill>
                  <a:schemeClr val="tx1"/>
                </a:solidFill>
              </a:rPr>
              <a:t> in the Holy Spirit, and said, I thank thee, O Father, Lord of heaven and earth, that thou didst </a:t>
            </a:r>
            <a:r>
              <a:rPr lang="en-US" sz="2000" b="1" i="1" u="sng" dirty="0">
                <a:solidFill>
                  <a:schemeClr val="tx1"/>
                </a:solidFill>
              </a:rPr>
              <a:t>hide</a:t>
            </a: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these things from the wise and understanding, and did </a:t>
            </a:r>
            <a:r>
              <a:rPr lang="en-US" sz="2000" b="1" i="1" u="sng" dirty="0">
                <a:solidFill>
                  <a:schemeClr val="tx1"/>
                </a:solidFill>
              </a:rPr>
              <a:t>reveal</a:t>
            </a: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them unto babes: yea, Father; for so it was well-pleasing in thy sight. All things have been delivered unto me of my Father: and no one knoweth who the Son is, save the Father; and who the Father is, save the Son, and he to whomever the Son willeth to reveal (him).”</a:t>
            </a:r>
          </a:p>
          <a:p>
            <a:r>
              <a:rPr lang="en-US" sz="2000" i="1" dirty="0" err="1">
                <a:solidFill>
                  <a:schemeClr val="tx1"/>
                </a:solidFill>
              </a:rPr>
              <a:t>agalliao</a:t>
            </a:r>
            <a:r>
              <a:rPr lang="en-US" sz="2000" i="1" dirty="0">
                <a:solidFill>
                  <a:schemeClr val="tx1"/>
                </a:solidFill>
              </a:rPr>
              <a:t>  –</a:t>
            </a:r>
            <a:r>
              <a:rPr lang="en-US" sz="2000" dirty="0">
                <a:solidFill>
                  <a:schemeClr val="tx1"/>
                </a:solidFill>
              </a:rPr>
              <a:t>“to rejoice, to glory to exult, rejoice exceedingly” (Thayer)</a:t>
            </a:r>
          </a:p>
          <a:p>
            <a:r>
              <a:rPr lang="en-US" sz="2000" dirty="0">
                <a:solidFill>
                  <a:schemeClr val="tx1"/>
                </a:solidFill>
              </a:rPr>
              <a:t>John 8:56, </a:t>
            </a:r>
            <a:r>
              <a:rPr lang="en-US" sz="2000" i="1" dirty="0">
                <a:solidFill>
                  <a:schemeClr val="tx1"/>
                </a:solidFill>
              </a:rPr>
              <a:t>“Your father Abraham </a:t>
            </a:r>
            <a:r>
              <a:rPr lang="en-US" sz="2000" b="1" i="1" dirty="0">
                <a:solidFill>
                  <a:schemeClr val="tx1"/>
                </a:solidFill>
              </a:rPr>
              <a:t>rejoiced</a:t>
            </a:r>
            <a:r>
              <a:rPr lang="en-US" sz="2000" i="1" dirty="0">
                <a:solidFill>
                  <a:schemeClr val="tx1"/>
                </a:solidFill>
              </a:rPr>
              <a:t> to see my day: and he saw it, and was glad.”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Peter 1:6, </a:t>
            </a:r>
            <a:r>
              <a:rPr lang="en-US" sz="2000" i="1" dirty="0">
                <a:solidFill>
                  <a:schemeClr val="tx1"/>
                </a:solidFill>
              </a:rPr>
              <a:t>“Wherein ye greatly </a:t>
            </a:r>
            <a:r>
              <a:rPr lang="en-US" sz="2000" b="1" i="1" dirty="0">
                <a:solidFill>
                  <a:schemeClr val="tx1"/>
                </a:solidFill>
              </a:rPr>
              <a:t>rejoice,</a:t>
            </a:r>
            <a:r>
              <a:rPr lang="en-US" sz="2000" i="1" dirty="0">
                <a:solidFill>
                  <a:schemeClr val="tx1"/>
                </a:solidFill>
              </a:rPr>
              <a:t> though now for a season, if need be, ye are in heaviness through manifold temptations:” </a:t>
            </a:r>
          </a:p>
          <a:p>
            <a:r>
              <a:rPr lang="en-US" sz="2000" dirty="0">
                <a:solidFill>
                  <a:schemeClr val="tx1"/>
                </a:solidFill>
              </a:rPr>
              <a:t>1 Peter 1:8, </a:t>
            </a:r>
            <a:r>
              <a:rPr lang="en-US" sz="2000" i="1" dirty="0">
                <a:solidFill>
                  <a:schemeClr val="tx1"/>
                </a:solidFill>
              </a:rPr>
              <a:t>“Whom having not seen, ye love; in whom, though now ye see him not, yet believing, ye </a:t>
            </a:r>
            <a:r>
              <a:rPr lang="en-US" sz="2000" b="1" i="1" dirty="0">
                <a:solidFill>
                  <a:schemeClr val="tx1"/>
                </a:solidFill>
              </a:rPr>
              <a:t>rejoice</a:t>
            </a:r>
            <a:r>
              <a:rPr lang="en-US" sz="2000" i="1" dirty="0">
                <a:solidFill>
                  <a:schemeClr val="tx1"/>
                </a:solidFill>
              </a:rPr>
              <a:t> with joy unspeakable and full of glory:”</a:t>
            </a:r>
          </a:p>
          <a:p>
            <a:endParaRPr lang="en-US" sz="2000" i="1" dirty="0">
              <a:solidFill>
                <a:schemeClr val="tx1"/>
              </a:solidFill>
            </a:endParaRPr>
          </a:p>
          <a:p>
            <a:endParaRPr lang="en-US" sz="2000" i="1" dirty="0">
              <a:solidFill>
                <a:schemeClr val="tx1"/>
              </a:solidFill>
            </a:endParaRPr>
          </a:p>
          <a:p>
            <a:endParaRPr lang="en-US" sz="2000" i="1" dirty="0">
              <a:solidFill>
                <a:schemeClr val="tx1"/>
              </a:solidFill>
            </a:endParaRP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C841905A-DCBC-4795-9538-3FF56C98E62E}"/>
              </a:ext>
            </a:extLst>
          </p:cNvPr>
          <p:cNvSpPr/>
          <p:nvPr/>
        </p:nvSpPr>
        <p:spPr>
          <a:xfrm>
            <a:off x="4886324" y="872026"/>
            <a:ext cx="1857375" cy="612648"/>
          </a:xfrm>
          <a:prstGeom prst="wedgeRectCallout">
            <a:avLst>
              <a:gd name="adj1" fmla="val -20258"/>
              <a:gd name="adj2" fmla="val 73383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cf. Mt. 11:25-30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D2273398-D8F2-49AB-A629-8A1CF12AC044}"/>
              </a:ext>
            </a:extLst>
          </p:cNvPr>
          <p:cNvCxnSpPr>
            <a:cxnSpLocks/>
          </p:cNvCxnSpPr>
          <p:nvPr/>
        </p:nvCxnSpPr>
        <p:spPr>
          <a:xfrm flipH="1">
            <a:off x="1666876" y="1847850"/>
            <a:ext cx="4048124" cy="18954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3603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36" y="1484674"/>
            <a:ext cx="8448675" cy="3717300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000" dirty="0">
                <a:solidFill>
                  <a:schemeClr val="tx1"/>
                </a:solidFill>
              </a:rPr>
              <a:t>Luke 10:21, </a:t>
            </a:r>
            <a:r>
              <a:rPr lang="en-US" sz="2000" i="1" dirty="0">
                <a:solidFill>
                  <a:schemeClr val="tx1"/>
                </a:solidFill>
              </a:rPr>
              <a:t>“</a:t>
            </a:r>
            <a:r>
              <a:rPr lang="en-US" sz="2000" b="1" i="1" u="sng" dirty="0">
                <a:solidFill>
                  <a:schemeClr val="tx1"/>
                </a:solidFill>
              </a:rPr>
              <a:t>In that same hour</a:t>
            </a: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he </a:t>
            </a:r>
            <a:r>
              <a:rPr lang="en-US" sz="2400" b="1" i="1" dirty="0">
                <a:solidFill>
                  <a:schemeClr val="tx1"/>
                </a:solidFill>
              </a:rPr>
              <a:t>rejoiced</a:t>
            </a:r>
            <a:r>
              <a:rPr lang="en-US" sz="2000" i="1" dirty="0">
                <a:solidFill>
                  <a:schemeClr val="tx1"/>
                </a:solidFill>
              </a:rPr>
              <a:t> in the Holy Spirit, and said, I thank thee, O Father, Lord of heaven and earth, that thou didst </a:t>
            </a:r>
            <a:r>
              <a:rPr lang="en-US" sz="2000" b="1" i="1" u="sng" dirty="0">
                <a:solidFill>
                  <a:schemeClr val="tx1"/>
                </a:solidFill>
              </a:rPr>
              <a:t>hide</a:t>
            </a: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these things from the </a:t>
            </a:r>
            <a:r>
              <a:rPr lang="en-US" sz="2000" i="1" u="sng" dirty="0">
                <a:solidFill>
                  <a:schemeClr val="tx1"/>
                </a:solidFill>
              </a:rPr>
              <a:t>wise and understanding</a:t>
            </a:r>
            <a:r>
              <a:rPr lang="en-US" sz="2000" i="1" dirty="0">
                <a:solidFill>
                  <a:schemeClr val="tx1"/>
                </a:solidFill>
              </a:rPr>
              <a:t>, and did </a:t>
            </a:r>
            <a:r>
              <a:rPr lang="en-US" sz="2000" b="1" i="1" u="sng" dirty="0">
                <a:solidFill>
                  <a:schemeClr val="tx1"/>
                </a:solidFill>
              </a:rPr>
              <a:t>reveal</a:t>
            </a:r>
            <a:r>
              <a:rPr lang="en-US" sz="2000" b="1" i="1" dirty="0">
                <a:solidFill>
                  <a:schemeClr val="tx1"/>
                </a:solidFill>
              </a:rPr>
              <a:t> </a:t>
            </a:r>
            <a:r>
              <a:rPr lang="en-US" sz="2000" i="1" dirty="0">
                <a:solidFill>
                  <a:schemeClr val="tx1"/>
                </a:solidFill>
              </a:rPr>
              <a:t>them unto </a:t>
            </a:r>
            <a:r>
              <a:rPr lang="en-US" sz="2000" i="1" u="sng" dirty="0">
                <a:solidFill>
                  <a:schemeClr val="tx1"/>
                </a:solidFill>
              </a:rPr>
              <a:t>babes</a:t>
            </a:r>
            <a:r>
              <a:rPr lang="en-US" sz="2000" i="1" dirty="0">
                <a:solidFill>
                  <a:schemeClr val="tx1"/>
                </a:solidFill>
              </a:rPr>
              <a:t>: yea, Father; for so it was </a:t>
            </a:r>
            <a:r>
              <a:rPr lang="en-US" sz="2000" i="1" u="sng" dirty="0">
                <a:solidFill>
                  <a:schemeClr val="tx1"/>
                </a:solidFill>
              </a:rPr>
              <a:t>well-pleasing</a:t>
            </a:r>
            <a:r>
              <a:rPr lang="en-US" sz="2000" i="1" dirty="0">
                <a:solidFill>
                  <a:schemeClr val="tx1"/>
                </a:solidFill>
              </a:rPr>
              <a:t> in thy sight.”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It is earthly wisdom which often rejects knowledge from God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(see 1 Corinthians 1:18-31).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God’s word is </a:t>
            </a:r>
            <a:r>
              <a:rPr lang="en-US" sz="2000" b="1" i="1" dirty="0">
                <a:solidFill>
                  <a:schemeClr val="tx1"/>
                </a:solidFill>
              </a:rPr>
              <a:t>revealed</a:t>
            </a:r>
            <a:r>
              <a:rPr lang="en-US" sz="2000" dirty="0">
                <a:solidFill>
                  <a:schemeClr val="tx1"/>
                </a:solidFill>
              </a:rPr>
              <a:t> – (1 Corinthians 1:10ff; Ephesians 3:1-13).</a:t>
            </a:r>
          </a:p>
          <a:p>
            <a:r>
              <a:rPr lang="en-US" sz="2000" i="1" dirty="0">
                <a:solidFill>
                  <a:schemeClr val="tx1"/>
                </a:solidFill>
              </a:rPr>
              <a:t>God’s “</a:t>
            </a:r>
            <a:r>
              <a:rPr lang="en-US" sz="2000" b="1" i="1" dirty="0">
                <a:solidFill>
                  <a:schemeClr val="tx1"/>
                </a:solidFill>
              </a:rPr>
              <a:t>good pleasure</a:t>
            </a:r>
            <a:r>
              <a:rPr lang="en-US" sz="2000" i="1" dirty="0">
                <a:solidFill>
                  <a:schemeClr val="tx1"/>
                </a:solidFill>
              </a:rPr>
              <a:t>” is the basis for all essential elements of His eternal plan for human redemption</a:t>
            </a:r>
            <a:r>
              <a:rPr lang="en-US" sz="2000" dirty="0">
                <a:solidFill>
                  <a:schemeClr val="tx1"/>
                </a:solidFill>
              </a:rPr>
              <a:t> (see Romans 9:14-16;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b="1" dirty="0">
                <a:solidFill>
                  <a:schemeClr val="tx1"/>
                </a:solidFill>
              </a:rPr>
              <a:t>Ephesians 1:5, 9; Philippians 2:13; </a:t>
            </a:r>
            <a:r>
              <a:rPr lang="en-US" sz="2000" dirty="0">
                <a:solidFill>
                  <a:schemeClr val="tx1"/>
                </a:solidFill>
              </a:rPr>
              <a:t>2 Thessalonians 1:11;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2 Peter 1:17).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021765A4-65D9-41B7-8F06-D88C788EA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34711128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36" y="1484674"/>
            <a:ext cx="8448675" cy="5047920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10:21, </a:t>
            </a:r>
            <a:r>
              <a:rPr lang="en-US" sz="2400" i="1" dirty="0">
                <a:solidFill>
                  <a:schemeClr val="tx1"/>
                </a:solidFill>
              </a:rPr>
              <a:t>“that thou didst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u="sng" dirty="0">
                <a:solidFill>
                  <a:schemeClr val="tx1"/>
                </a:solidFill>
              </a:rPr>
              <a:t>hide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these things from the </a:t>
            </a:r>
            <a:r>
              <a:rPr lang="en-US" sz="2800" b="1" i="1" u="sng" dirty="0">
                <a:solidFill>
                  <a:schemeClr val="tx1"/>
                </a:solidFill>
              </a:rPr>
              <a:t>wise </a:t>
            </a:r>
            <a:r>
              <a:rPr lang="en-US" sz="2400" i="1" u="sng" dirty="0">
                <a:solidFill>
                  <a:schemeClr val="tx1"/>
                </a:solidFill>
              </a:rPr>
              <a:t>and </a:t>
            </a:r>
            <a:r>
              <a:rPr lang="en-US" sz="2800" b="1" i="1" u="sng" dirty="0">
                <a:solidFill>
                  <a:schemeClr val="tx1"/>
                </a:solidFill>
              </a:rPr>
              <a:t>understanding</a:t>
            </a:r>
            <a:r>
              <a:rPr lang="en-US" sz="2800" i="1" dirty="0">
                <a:solidFill>
                  <a:schemeClr val="tx1"/>
                </a:solidFill>
              </a:rPr>
              <a:t>”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Wise, </a:t>
            </a:r>
            <a:r>
              <a:rPr lang="en-US" sz="2400" b="1" dirty="0" err="1">
                <a:solidFill>
                  <a:schemeClr val="tx1"/>
                </a:solidFill>
              </a:rPr>
              <a:t>s</a:t>
            </a:r>
            <a:r>
              <a:rPr lang="en-US" sz="2400" b="1" i="1" dirty="0" err="1">
                <a:solidFill>
                  <a:schemeClr val="tx1"/>
                </a:solidFill>
              </a:rPr>
              <a:t>ophos</a:t>
            </a:r>
            <a:endParaRPr lang="en-US" sz="2400" b="1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“Clever,” “skillful in the interpretation of discourse,” “learned of human intelligence and education above the average.” “The one who is wise according to worldly standards … stands in contrast to God and His wisdom, which remains hidden for him” </a:t>
            </a:r>
            <a:r>
              <a:rPr lang="en-US" sz="2000" dirty="0">
                <a:solidFill>
                  <a:schemeClr val="tx1"/>
                </a:solidFill>
              </a:rPr>
              <a:t>(Arndt and Gingrich, Page 767).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“Of the 20 NT occurrences, 10 are in the specifically focused context of 1 Cor 1-3 (1:19,20,25,26,27; 3:10,18 bis, 19,20), which also indirectly influences the 4 other Pauline occurrences (1 Cor 6:5; Rom 1:14,22; 16:19).” </a:t>
            </a:r>
            <a:r>
              <a:rPr lang="en-US" sz="2000" dirty="0">
                <a:solidFill>
                  <a:schemeClr val="tx1"/>
                </a:solidFill>
              </a:rPr>
              <a:t>(Exegetical Dictionary of the New Testament)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2AE9D5B-455E-452A-85C0-904515B1E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2908594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36" y="1484674"/>
            <a:ext cx="8448675" cy="4854149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10:21, </a:t>
            </a:r>
            <a:r>
              <a:rPr lang="en-US" sz="2400" i="1" dirty="0">
                <a:solidFill>
                  <a:schemeClr val="tx1"/>
                </a:solidFill>
              </a:rPr>
              <a:t>“that thou didst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b="1" i="1" u="sng" dirty="0">
                <a:solidFill>
                  <a:schemeClr val="tx1"/>
                </a:solidFill>
              </a:rPr>
              <a:t>hide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these things from the </a:t>
            </a:r>
            <a:r>
              <a:rPr lang="en-US" sz="2800" b="1" i="1" u="sng" dirty="0">
                <a:solidFill>
                  <a:schemeClr val="tx1"/>
                </a:solidFill>
              </a:rPr>
              <a:t>wise </a:t>
            </a:r>
            <a:r>
              <a:rPr lang="en-US" sz="2400" i="1" u="sng" dirty="0">
                <a:solidFill>
                  <a:schemeClr val="tx1"/>
                </a:solidFill>
              </a:rPr>
              <a:t>and </a:t>
            </a:r>
            <a:r>
              <a:rPr lang="en-US" sz="2800" b="1" i="1" u="sng" dirty="0">
                <a:solidFill>
                  <a:schemeClr val="tx1"/>
                </a:solidFill>
              </a:rPr>
              <a:t>understanding</a:t>
            </a:r>
            <a:r>
              <a:rPr lang="en-US" sz="2800" i="1" dirty="0">
                <a:solidFill>
                  <a:schemeClr val="tx1"/>
                </a:solidFill>
              </a:rPr>
              <a:t>”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Understanding / Prudent </a:t>
            </a:r>
            <a:r>
              <a:rPr lang="en-US" sz="2400" b="1" i="1" dirty="0" err="1">
                <a:solidFill>
                  <a:schemeClr val="tx1"/>
                </a:solidFill>
              </a:rPr>
              <a:t>suneto</a:t>
            </a:r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“Intelligent, having understanding, wise, learned: Matt 11:25; Luke 10:21; Acts 13:7; 1 Cor 1:19 (from Isa 29:14).” </a:t>
            </a:r>
            <a:r>
              <a:rPr lang="en-US" sz="2000" dirty="0">
                <a:solidFill>
                  <a:schemeClr val="tx1"/>
                </a:solidFill>
              </a:rPr>
              <a:t>(Thayer)</a:t>
            </a:r>
          </a:p>
          <a:p>
            <a:pPr marL="0" indent="0">
              <a:buNone/>
            </a:pPr>
            <a:endParaRPr lang="en-US" sz="2400" i="1" dirty="0">
              <a:solidFill>
                <a:schemeClr val="tx1"/>
              </a:solidFill>
            </a:endParaRPr>
          </a:p>
          <a:p>
            <a:r>
              <a:rPr lang="en-US" sz="2800" i="1" dirty="0">
                <a:solidFill>
                  <a:schemeClr val="tx1"/>
                </a:solidFill>
              </a:rPr>
              <a:t>“</a:t>
            </a:r>
            <a:r>
              <a:rPr lang="en-US" sz="2800" dirty="0">
                <a:solidFill>
                  <a:schemeClr val="tx1"/>
                </a:solidFill>
              </a:rPr>
              <a:t>Intelligent,” “understanding,” “sagacious,” having “good sense” </a:t>
            </a:r>
            <a:r>
              <a:rPr lang="en-US" sz="2400" dirty="0">
                <a:solidFill>
                  <a:schemeClr val="tx1"/>
                </a:solidFill>
              </a:rPr>
              <a:t>(Arndt and Gingrich, Page 796).</a:t>
            </a:r>
          </a:p>
          <a:p>
            <a:pPr marL="0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Who might these be? Application …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99DE652-5F0B-46FF-976F-80B99C49F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3804995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4D2C05-6F6D-4479-9125-CCD4BC80C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336" y="1484674"/>
            <a:ext cx="8448675" cy="5085431"/>
          </a:xfrm>
        </p:spPr>
        <p:txBody>
          <a:bodyPr>
            <a:spAutoFit/>
          </a:bodyPr>
          <a:lstStyle/>
          <a:p>
            <a:pPr marL="0" indent="0" algn="l">
              <a:buNone/>
            </a:pPr>
            <a:r>
              <a:rPr lang="en-US" sz="2400" dirty="0">
                <a:solidFill>
                  <a:schemeClr val="tx1"/>
                </a:solidFill>
              </a:rPr>
              <a:t>Luke 10:21, </a:t>
            </a:r>
            <a:r>
              <a:rPr lang="en-US" sz="2400" i="1" dirty="0">
                <a:solidFill>
                  <a:schemeClr val="tx1"/>
                </a:solidFill>
              </a:rPr>
              <a:t>“and did </a:t>
            </a:r>
            <a:r>
              <a:rPr lang="en-US" sz="2400" b="1" i="1" u="sng" dirty="0">
                <a:solidFill>
                  <a:schemeClr val="tx1"/>
                </a:solidFill>
              </a:rPr>
              <a:t>reveal</a:t>
            </a:r>
            <a:r>
              <a:rPr lang="en-US" sz="2400" b="1" i="1" dirty="0">
                <a:solidFill>
                  <a:schemeClr val="tx1"/>
                </a:solidFill>
              </a:rPr>
              <a:t> </a:t>
            </a:r>
            <a:r>
              <a:rPr lang="en-US" sz="2400" i="1" dirty="0">
                <a:solidFill>
                  <a:schemeClr val="tx1"/>
                </a:solidFill>
              </a:rPr>
              <a:t>them unto</a:t>
            </a:r>
            <a:r>
              <a:rPr lang="en-US" sz="2800" b="1" i="1" dirty="0">
                <a:solidFill>
                  <a:schemeClr val="tx1"/>
                </a:solidFill>
              </a:rPr>
              <a:t> </a:t>
            </a:r>
            <a:r>
              <a:rPr lang="en-US" sz="2800" b="1" i="1" u="sng" dirty="0">
                <a:solidFill>
                  <a:schemeClr val="tx1"/>
                </a:solidFill>
              </a:rPr>
              <a:t>babes</a:t>
            </a:r>
            <a:r>
              <a:rPr lang="en-US" sz="2400" i="1" dirty="0">
                <a:solidFill>
                  <a:schemeClr val="tx1"/>
                </a:solidFill>
              </a:rPr>
              <a:t>: yea, Father; for so it was </a:t>
            </a:r>
            <a:r>
              <a:rPr lang="en-US" sz="2400" i="1" u="sng" dirty="0">
                <a:solidFill>
                  <a:schemeClr val="tx1"/>
                </a:solidFill>
              </a:rPr>
              <a:t>well-pleasing</a:t>
            </a:r>
            <a:r>
              <a:rPr lang="en-US" sz="2400" i="1" dirty="0">
                <a:solidFill>
                  <a:schemeClr val="tx1"/>
                </a:solidFill>
              </a:rPr>
              <a:t> in thy sight.”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tx1"/>
                </a:solidFill>
              </a:rPr>
              <a:t>Babes: </a:t>
            </a:r>
            <a:r>
              <a:rPr lang="en-US" sz="2400" i="1" dirty="0" err="1">
                <a:solidFill>
                  <a:schemeClr val="tx1"/>
                </a:solidFill>
              </a:rPr>
              <a:t>neepios</a:t>
            </a:r>
            <a:r>
              <a:rPr lang="en-US" sz="2400" i="1" dirty="0">
                <a:solidFill>
                  <a:schemeClr val="tx1"/>
                </a:solidFill>
              </a:rPr>
              <a:t>,</a:t>
            </a:r>
            <a:r>
              <a:rPr lang="en-US" sz="2400" dirty="0">
                <a:solidFill>
                  <a:schemeClr val="tx1"/>
                </a:solidFill>
              </a:rPr>
              <a:t> (Thayer)</a:t>
            </a: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a.	an infant, little child:</a:t>
            </a:r>
            <a:r>
              <a:rPr lang="en-US" sz="2400" dirty="0">
                <a:solidFill>
                  <a:schemeClr val="tx1"/>
                </a:solidFill>
              </a:rPr>
              <a:t> Matthew 21:16</a:t>
            </a:r>
          </a:p>
          <a:p>
            <a:pPr marL="0" indent="0">
              <a:buNone/>
            </a:pPr>
            <a:r>
              <a:rPr lang="en-US" sz="2400" i="1" dirty="0">
                <a:solidFill>
                  <a:schemeClr val="tx1"/>
                </a:solidFill>
              </a:rPr>
              <a:t>b.	a minor, not of age:</a:t>
            </a:r>
            <a:r>
              <a:rPr lang="en-US" sz="2400" dirty="0">
                <a:solidFill>
                  <a:schemeClr val="tx1"/>
                </a:solidFill>
              </a:rPr>
              <a:t> Galatians 4:1</a:t>
            </a:r>
          </a:p>
          <a:p>
            <a:pPr marL="687388" indent="-687388">
              <a:buNone/>
            </a:pPr>
            <a:r>
              <a:rPr lang="en-US" sz="2400" i="1" dirty="0">
                <a:solidFill>
                  <a:schemeClr val="tx1"/>
                </a:solidFill>
              </a:rPr>
              <a:t>c.	metaphorically, childish, untaught, unskilled –</a:t>
            </a:r>
            <a:br>
              <a:rPr lang="en-US" sz="2400" i="1" dirty="0">
                <a:solidFill>
                  <a:schemeClr val="tx1"/>
                </a:solidFill>
              </a:rPr>
            </a:br>
            <a:r>
              <a:rPr lang="en-US" sz="2400" dirty="0">
                <a:solidFill>
                  <a:schemeClr val="tx1"/>
                </a:solidFill>
              </a:rPr>
              <a:t>Matthew 11:25</a:t>
            </a:r>
          </a:p>
          <a:p>
            <a:r>
              <a:rPr lang="en-US" sz="2400" dirty="0">
                <a:solidFill>
                  <a:schemeClr val="tx1"/>
                </a:solidFill>
              </a:rPr>
              <a:t>They are babes in spirit, without reference to chronological age (cf. Matthew 18:1-6; Luke 18:15-17; Mark 12:35ff).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Application: </a:t>
            </a:r>
            <a:r>
              <a:rPr lang="en-US" sz="2400" dirty="0">
                <a:solidFill>
                  <a:schemeClr val="tx1"/>
                </a:solidFill>
              </a:rPr>
              <a:t>What a contrast between what the wise and intelligent refuse to see and what babes almost immediately accept when confronted with the word of God.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EFFCEBA-C60C-47AC-BBC6-D9AF21D52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25" y="304806"/>
            <a:ext cx="8248650" cy="1078500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Mission and Return of the Seventy (Luke 10:1-24)</a:t>
            </a:r>
          </a:p>
        </p:txBody>
      </p:sp>
    </p:spTree>
    <p:extLst>
      <p:ext uri="{BB962C8B-B14F-4D97-AF65-F5344CB8AC3E}">
        <p14:creationId xmlns:p14="http://schemas.microsoft.com/office/powerpoint/2010/main" val="39722606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F22874644_Trading cards_AAS_v3" id="{4E496154-558D-4612-A753-0794614ED79B}" vid="{A8FAAD10-755F-4F52-9B7F-8A15476B6C2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771</Words>
  <Application>Microsoft Office PowerPoint</Application>
  <PresentationFormat>On-screen Show (4:3)</PresentationFormat>
  <Paragraphs>42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Franklin Gothic Book</vt:lpstr>
      <vt:lpstr>Impact</vt:lpstr>
      <vt:lpstr>Crop</vt:lpstr>
      <vt:lpstr>Lesson 14: Further Activities in Jerusalem and Judea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  <vt:lpstr>The Mission and Return of the Seventy (Luke 10:1-24)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14: Discourse on the Good Shepherd</dc:title>
  <dc:creator>mgalloway2715@gmail.com</dc:creator>
  <cp:lastModifiedBy>Richard Lidh</cp:lastModifiedBy>
  <cp:revision>12</cp:revision>
  <cp:lastPrinted>2021-05-11T02:15:47Z</cp:lastPrinted>
  <dcterms:created xsi:type="dcterms:W3CDTF">2021-03-31T20:31:17Z</dcterms:created>
  <dcterms:modified xsi:type="dcterms:W3CDTF">2021-05-11T02:15:50Z</dcterms:modified>
</cp:coreProperties>
</file>